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2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73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85F79-BA0D-4064-B216-821ACB4946EF}" type="datetimeFigureOut">
              <a:rPr lang="en-IN" smtClean="0"/>
              <a:t>08-06-2021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1D8FC-7F92-49B3-8866-C6B257BB28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19576809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85F79-BA0D-4064-B216-821ACB4946EF}" type="datetimeFigureOut">
              <a:rPr lang="en-IN" smtClean="0"/>
              <a:t>08-06-2021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1D8FC-7F92-49B3-8866-C6B257BB28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60885336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85F79-BA0D-4064-B216-821ACB4946EF}" type="datetimeFigureOut">
              <a:rPr lang="en-IN" smtClean="0"/>
              <a:t>08-06-2021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1D8FC-7F92-49B3-8866-C6B257BB28C1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75975425"/>
      </p:ext>
    </p:extLst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85F79-BA0D-4064-B216-821ACB4946EF}" type="datetimeFigureOut">
              <a:rPr lang="en-IN" smtClean="0"/>
              <a:t>08-06-2021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1D8FC-7F92-49B3-8866-C6B257BB28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129285"/>
      </p:ext>
    </p:extLst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85F79-BA0D-4064-B216-821ACB4946EF}" type="datetimeFigureOut">
              <a:rPr lang="en-IN" smtClean="0"/>
              <a:t>08-06-2021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1D8FC-7F92-49B3-8866-C6B257BB28C1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4552954"/>
      </p:ext>
    </p:extLst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85F79-BA0D-4064-B216-821ACB4946EF}" type="datetimeFigureOut">
              <a:rPr lang="en-IN" smtClean="0"/>
              <a:t>08-06-2021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1D8FC-7F92-49B3-8866-C6B257BB28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31664749"/>
      </p:ext>
    </p:extLst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85F79-BA0D-4064-B216-821ACB4946EF}" type="datetimeFigureOut">
              <a:rPr lang="en-IN" smtClean="0"/>
              <a:t>08-06-2021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1D8FC-7F92-49B3-8866-C6B257BB28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9411985"/>
      </p:ext>
    </p:extLst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85F79-BA0D-4064-B216-821ACB4946EF}" type="datetimeFigureOut">
              <a:rPr lang="en-IN" smtClean="0"/>
              <a:t>08-06-2021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1D8FC-7F92-49B3-8866-C6B257BB28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605969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85F79-BA0D-4064-B216-821ACB4946EF}" type="datetimeFigureOut">
              <a:rPr lang="en-IN" smtClean="0"/>
              <a:t>08-06-2021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1D8FC-7F92-49B3-8866-C6B257BB28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79496404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85F79-BA0D-4064-B216-821ACB4946EF}" type="datetimeFigureOut">
              <a:rPr lang="en-IN" smtClean="0"/>
              <a:t>08-06-2021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1D8FC-7F92-49B3-8866-C6B257BB28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4783989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85F79-BA0D-4064-B216-821ACB4946EF}" type="datetimeFigureOut">
              <a:rPr lang="en-IN" smtClean="0"/>
              <a:t>08-06-2021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1D8FC-7F92-49B3-8866-C6B257BB28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18944647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85F79-BA0D-4064-B216-821ACB4946EF}" type="datetimeFigureOut">
              <a:rPr lang="en-IN" smtClean="0"/>
              <a:t>08-06-2021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1D8FC-7F92-49B3-8866-C6B257BB28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261050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85F79-BA0D-4064-B216-821ACB4946EF}" type="datetimeFigureOut">
              <a:rPr lang="en-IN" smtClean="0"/>
              <a:t>08-06-2021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1D8FC-7F92-49B3-8866-C6B257BB28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1327528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85F79-BA0D-4064-B216-821ACB4946EF}" type="datetimeFigureOut">
              <a:rPr lang="en-IN" smtClean="0"/>
              <a:t>08-06-2021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1D8FC-7F92-49B3-8866-C6B257BB28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23783717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85F79-BA0D-4064-B216-821ACB4946EF}" type="datetimeFigureOut">
              <a:rPr lang="en-IN" smtClean="0"/>
              <a:t>08-06-2021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1D8FC-7F92-49B3-8866-C6B257BB28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39765924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1D8FC-7F92-49B3-8866-C6B257BB28C1}" type="slidenum">
              <a:rPr lang="en-IN" smtClean="0"/>
              <a:t>‹#›</a:t>
            </a:fld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85F79-BA0D-4064-B216-821ACB4946EF}" type="datetimeFigureOut">
              <a:rPr lang="en-IN" smtClean="0"/>
              <a:t>08-06-2021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31181145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85F79-BA0D-4064-B216-821ACB4946EF}" type="datetimeFigureOut">
              <a:rPr lang="en-IN" smtClean="0"/>
              <a:t>08-06-2021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EE1D8FC-7F92-49B3-8866-C6B257BB28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8139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ransition spd="slow">
    <p:wipe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BF9C3-7231-4AEC-8E33-85710D3C7C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Planck’s Radiation formula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DC7E5A-FA27-45B4-B4B7-729A24C5CC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6805877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DED5E-FBEB-4FFB-931D-D95BA30FA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FC2B5-3029-4E13-BC43-714882824D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44F084E-A1BC-4A6B-A5B3-11A876B7C9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0030" y="2247090"/>
            <a:ext cx="5090988" cy="9144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2FD7F80-4C8F-43BC-955B-7DC6B806CE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029" y="726836"/>
            <a:ext cx="4303353" cy="50857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75932E2-0925-46B2-9D0F-79632D3FC1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4483" y="3696511"/>
            <a:ext cx="4159595" cy="7474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30338805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42E623A-69EF-4C82-85E3-D5AB4A1FD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Ultra violet Catastrophe</a:t>
            </a:r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2980D630-7318-4141-83C9-9CC8DA422F5B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 cstate="print"/>
          <a:srcRect l="55758" t="31465"/>
          <a:stretch/>
        </p:blipFill>
        <p:spPr bwMode="auto">
          <a:xfrm>
            <a:off x="6178416" y="2030472"/>
            <a:ext cx="3641115" cy="2897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B0FC004-1F38-4847-86D8-792875670F14}"/>
              </a:ext>
            </a:extLst>
          </p:cNvPr>
          <p:cNvSpPr txBox="1"/>
          <p:nvPr/>
        </p:nvSpPr>
        <p:spPr>
          <a:xfrm>
            <a:off x="924128" y="2286000"/>
            <a:ext cx="494165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The Rayleigh formula successfully explains the lower part of the frequency spectrum, but failed to explain the higher frequency(UV) region </a:t>
            </a:r>
          </a:p>
          <a:p>
            <a:endParaRPr lang="en-IN" dirty="0"/>
          </a:p>
          <a:p>
            <a:endParaRPr lang="en-IN" dirty="0"/>
          </a:p>
          <a:p>
            <a:pPr algn="l"/>
            <a:r>
              <a:rPr lang="en-IN" sz="1800" b="0" i="0" u="none" strike="noStrike" baseline="0" dirty="0">
                <a:solidFill>
                  <a:srgbClr val="231F20"/>
                </a:solidFill>
              </a:rPr>
              <a:t>The failure </a:t>
            </a:r>
            <a:r>
              <a:rPr lang="en-US" sz="1800" b="0" i="0" u="none" strike="noStrike" baseline="0" dirty="0">
                <a:solidFill>
                  <a:srgbClr val="231F20"/>
                </a:solidFill>
              </a:rPr>
              <a:t>of the Rayleigh-Jeans formula at short wavelengths is known as the </a:t>
            </a:r>
            <a:r>
              <a:rPr lang="en-US" sz="1800" b="0" i="1" u="none" strike="noStrike" baseline="0" dirty="0">
                <a:solidFill>
                  <a:srgbClr val="231F20"/>
                </a:solidFill>
                <a:highlight>
                  <a:srgbClr val="FFFF00"/>
                </a:highlight>
              </a:rPr>
              <a:t>ultraviolet</a:t>
            </a:r>
          </a:p>
          <a:p>
            <a:pPr algn="l"/>
            <a:r>
              <a:rPr lang="en-IN" sz="1800" b="0" i="1" u="none" strike="noStrike" baseline="0" dirty="0">
                <a:solidFill>
                  <a:srgbClr val="231F20"/>
                </a:solidFill>
                <a:highlight>
                  <a:srgbClr val="FFFF00"/>
                </a:highlight>
              </a:rPr>
              <a:t>catastrophe</a:t>
            </a:r>
            <a:endParaRPr lang="en-IN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034219285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D426F2A-3C9B-44FC-8675-0BA1D8246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Planck’s Radiation Formula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ABBE85D-0B3C-4778-8563-40B398808B99}"/>
              </a:ext>
            </a:extLst>
          </p:cNvPr>
          <p:cNvSpPr txBox="1"/>
          <p:nvPr/>
        </p:nvSpPr>
        <p:spPr>
          <a:xfrm>
            <a:off x="677334" y="1530504"/>
            <a:ext cx="7873279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rgbClr val="231F20"/>
                </a:solidFill>
                <a:latin typeface="TimesNewRomanPS"/>
              </a:rPr>
              <a:t>Planck suggested that an oscillating atom can absorb or emit energy only in</a:t>
            </a:r>
          </a:p>
          <a:p>
            <a:pPr algn="l"/>
            <a:r>
              <a:rPr lang="en-US" sz="1800" b="0" i="0" u="none" strike="noStrike" baseline="0" dirty="0">
                <a:solidFill>
                  <a:srgbClr val="231F20"/>
                </a:solidFill>
                <a:highlight>
                  <a:srgbClr val="FFFF00"/>
                </a:highlight>
                <a:latin typeface="TimesNewRomanPS"/>
              </a:rPr>
              <a:t>discrete bundles</a:t>
            </a:r>
            <a:r>
              <a:rPr lang="en-US" sz="1800" b="0" i="0" u="none" strike="noStrike" baseline="0" dirty="0">
                <a:solidFill>
                  <a:srgbClr val="231F20"/>
                </a:solidFill>
                <a:latin typeface="TimesNewRomanPS"/>
              </a:rPr>
              <a:t>. This bold suggestion was necessary to keep the average energy</a:t>
            </a:r>
          </a:p>
          <a:p>
            <a:pPr algn="l"/>
            <a:r>
              <a:rPr lang="en-US" sz="1800" b="0" i="0" u="none" strike="noStrike" baseline="0" dirty="0">
                <a:solidFill>
                  <a:srgbClr val="231F20"/>
                </a:solidFill>
                <a:latin typeface="TimesNewRomanPS"/>
              </a:rPr>
              <a:t>of a low-frequency (long-wavelength) oscillator equal to </a:t>
            </a:r>
            <a:r>
              <a:rPr lang="en-US" sz="1800" b="0" i="1" u="none" strike="noStrike" baseline="0" dirty="0" err="1">
                <a:solidFill>
                  <a:srgbClr val="231F20"/>
                </a:solidFill>
                <a:latin typeface="TimesNewRomanPS-Italic"/>
              </a:rPr>
              <a:t>kT</a:t>
            </a:r>
            <a:r>
              <a:rPr lang="en-US" sz="1800" b="0" i="1" u="none" strike="noStrike" baseline="0" dirty="0">
                <a:solidFill>
                  <a:srgbClr val="231F20"/>
                </a:solidFill>
                <a:latin typeface="TimesNewRomanPS-Italic"/>
              </a:rPr>
              <a:t> </a:t>
            </a:r>
            <a:r>
              <a:rPr lang="en-US" sz="1800" b="0" i="0" u="none" strike="noStrike" baseline="0" dirty="0">
                <a:solidFill>
                  <a:srgbClr val="231F20"/>
                </a:solidFill>
                <a:latin typeface="TimesNewRomanPS"/>
              </a:rPr>
              <a:t>(in agreement with</a:t>
            </a:r>
          </a:p>
          <a:p>
            <a:pPr algn="l"/>
            <a:r>
              <a:rPr lang="en-US" sz="1800" b="0" i="0" u="none" strike="noStrike" baseline="0" dirty="0">
                <a:solidFill>
                  <a:srgbClr val="231F20"/>
                </a:solidFill>
                <a:latin typeface="TimesNewRomanPS"/>
              </a:rPr>
              <a:t>the Rayleigh-Jeans law at long wavelength), but it also made the average energy</a:t>
            </a:r>
          </a:p>
          <a:p>
            <a:pPr algn="l"/>
            <a:r>
              <a:rPr lang="en-US" sz="1800" b="0" i="0" u="none" strike="noStrike" baseline="0" dirty="0">
                <a:solidFill>
                  <a:srgbClr val="231F20"/>
                </a:solidFill>
                <a:latin typeface="TimesNewRomanPS"/>
              </a:rPr>
              <a:t>of a high-frequency (low-wavelength) oscillator approach zero</a:t>
            </a:r>
          </a:p>
          <a:p>
            <a:pPr algn="l"/>
            <a:r>
              <a:rPr lang="en-IN" sz="1800" b="0" i="1" u="none" strike="noStrike" baseline="0" dirty="0" err="1">
                <a:solidFill>
                  <a:srgbClr val="231F20"/>
                </a:solidFill>
                <a:latin typeface="TimesNewRomanPS-Italic"/>
              </a:rPr>
              <a:t>En</a:t>
            </a:r>
            <a:r>
              <a:rPr lang="en-IN" sz="1800" b="0" i="1" u="none" strike="noStrike" baseline="0" dirty="0">
                <a:solidFill>
                  <a:srgbClr val="231F20"/>
                </a:solidFill>
                <a:latin typeface="TimesNewRomanPS-Italic"/>
              </a:rPr>
              <a:t>     </a:t>
            </a:r>
            <a:r>
              <a:rPr lang="pt-BR" sz="1800" b="0" i="0" u="none" strike="noStrike" baseline="0" dirty="0">
                <a:solidFill>
                  <a:srgbClr val="231F20"/>
                </a:solidFill>
                <a:latin typeface="MTSY"/>
              </a:rPr>
              <a:t>= </a:t>
            </a:r>
            <a:r>
              <a:rPr lang="pt-BR" sz="1800" b="0" i="1" u="none" strike="noStrike" baseline="0" dirty="0">
                <a:solidFill>
                  <a:srgbClr val="231F20"/>
                </a:solidFill>
                <a:latin typeface="TimesNewRomanPS-Italic"/>
              </a:rPr>
              <a:t>n</a:t>
            </a:r>
            <a:r>
              <a:rPr lang="pt-BR" sz="1800" b="0" i="1" u="none" strike="noStrike" baseline="0" dirty="0">
                <a:solidFill>
                  <a:srgbClr val="231F20"/>
                </a:solidFill>
                <a:latin typeface="MTMI"/>
              </a:rPr>
              <a:t>ε                                      </a:t>
            </a:r>
            <a:r>
              <a:rPr lang="pt-BR" sz="1800" b="0" i="1" u="none" strike="noStrike" baseline="0" dirty="0">
                <a:solidFill>
                  <a:srgbClr val="231F20"/>
                </a:solidFill>
                <a:latin typeface="TimesNewRomanPS-Italic"/>
              </a:rPr>
              <a:t>n </a:t>
            </a:r>
            <a:r>
              <a:rPr lang="pt-BR" sz="1800" b="0" i="0" u="none" strike="noStrike" baseline="0" dirty="0">
                <a:solidFill>
                  <a:srgbClr val="231F20"/>
                </a:solidFill>
                <a:latin typeface="MTSY"/>
              </a:rPr>
              <a:t>= </a:t>
            </a:r>
            <a:r>
              <a:rPr lang="pt-BR" sz="1800" b="0" i="0" u="none" strike="noStrike" baseline="0" dirty="0">
                <a:solidFill>
                  <a:srgbClr val="231F20"/>
                </a:solidFill>
                <a:latin typeface="TimesNewRomanPS"/>
              </a:rPr>
              <a:t>1, 2, 3, </a:t>
            </a:r>
            <a:r>
              <a:rPr lang="pt-BR" sz="1800" b="0" i="1" u="none" strike="noStrike" baseline="0" dirty="0">
                <a:solidFill>
                  <a:srgbClr val="231F20"/>
                </a:solidFill>
                <a:latin typeface="MTMI"/>
              </a:rPr>
              <a:t>. . .</a:t>
            </a:r>
          </a:p>
          <a:p>
            <a:pPr algn="l"/>
            <a:endParaRPr lang="pt-BR" i="1" dirty="0">
              <a:solidFill>
                <a:srgbClr val="231F20"/>
              </a:solidFill>
              <a:latin typeface="MTMI"/>
            </a:endParaRPr>
          </a:p>
          <a:p>
            <a:pPr algn="l"/>
            <a:r>
              <a:rPr lang="en-US" sz="1800" b="0" i="0" u="none" strike="noStrike" baseline="0" dirty="0">
                <a:solidFill>
                  <a:srgbClr val="231F20"/>
                </a:solidFill>
                <a:latin typeface="TimesNewRomanPS"/>
              </a:rPr>
              <a:t>the energy of each of the quanta is </a:t>
            </a:r>
            <a:r>
              <a:rPr lang="en-IN" sz="1800" b="0" i="0" u="none" strike="noStrike" baseline="0" dirty="0">
                <a:solidFill>
                  <a:srgbClr val="231F20"/>
                </a:solidFill>
                <a:latin typeface="TimesNewRomanPS"/>
              </a:rPr>
              <a:t>determined by the frequency</a:t>
            </a:r>
          </a:p>
          <a:p>
            <a:pPr algn="l"/>
            <a:endParaRPr lang="en-IN" dirty="0">
              <a:solidFill>
                <a:srgbClr val="231F20"/>
              </a:solidFill>
              <a:latin typeface="TimesNewRomanPS"/>
            </a:endParaRPr>
          </a:p>
          <a:p>
            <a:pPr algn="l"/>
            <a:r>
              <a:rPr lang="el-GR" sz="1800" b="0" i="1" u="none" strike="noStrike" baseline="0" dirty="0">
                <a:solidFill>
                  <a:srgbClr val="231F20"/>
                </a:solidFill>
                <a:highlight>
                  <a:srgbClr val="FFFF00"/>
                </a:highlight>
                <a:latin typeface="MTMI"/>
              </a:rPr>
              <a:t>ε </a:t>
            </a:r>
            <a:r>
              <a:rPr lang="el-GR" sz="1800" b="0" i="0" u="none" strike="noStrike" baseline="0" dirty="0">
                <a:solidFill>
                  <a:srgbClr val="231F20"/>
                </a:solidFill>
                <a:highlight>
                  <a:srgbClr val="FFFF00"/>
                </a:highlight>
                <a:latin typeface="MTSY"/>
              </a:rPr>
              <a:t>= </a:t>
            </a:r>
            <a:r>
              <a:rPr lang="en-IN" sz="1800" b="0" i="1" u="none" strike="noStrike" baseline="0" dirty="0">
                <a:solidFill>
                  <a:srgbClr val="231F20"/>
                </a:solidFill>
                <a:highlight>
                  <a:srgbClr val="FFFF00"/>
                </a:highlight>
                <a:latin typeface="TimesNewRomanPS-Italic"/>
              </a:rPr>
              <a:t>hf</a:t>
            </a:r>
            <a:r>
              <a:rPr lang="en-IN" sz="1800" b="0" i="1" u="none" strike="noStrike" baseline="0" dirty="0">
                <a:solidFill>
                  <a:srgbClr val="231F20"/>
                </a:solidFill>
                <a:highlight>
                  <a:srgbClr val="FFFF00"/>
                </a:highlight>
                <a:latin typeface="TimesNewRomanPS"/>
              </a:rPr>
              <a:t>       </a:t>
            </a:r>
            <a:r>
              <a:rPr lang="en-US" sz="1800" b="0" i="0" u="none" strike="noStrike" baseline="0" dirty="0">
                <a:solidFill>
                  <a:srgbClr val="231F20"/>
                </a:solidFill>
                <a:latin typeface="TimesNewRomanPS"/>
              </a:rPr>
              <a:t>where </a:t>
            </a:r>
            <a:r>
              <a:rPr lang="en-US" sz="1800" b="0" i="1" u="none" strike="noStrike" baseline="0" dirty="0">
                <a:solidFill>
                  <a:srgbClr val="231F20"/>
                </a:solidFill>
                <a:latin typeface="TimesNewRomanPS-Italic"/>
              </a:rPr>
              <a:t>h </a:t>
            </a:r>
            <a:r>
              <a:rPr lang="en-US" sz="1800" b="0" i="0" u="none" strike="noStrike" baseline="0" dirty="0">
                <a:solidFill>
                  <a:srgbClr val="231F20"/>
                </a:solidFill>
                <a:latin typeface="TimesNewRomanPS"/>
              </a:rPr>
              <a:t>is the constant of proportionality, now known as Planck’s constant.</a:t>
            </a:r>
            <a:endParaRPr lang="en-IN" sz="1800" b="0" i="0" u="none" strike="noStrike" baseline="0" dirty="0">
              <a:solidFill>
                <a:srgbClr val="231F20"/>
              </a:solidFill>
              <a:latin typeface="TimesNewRomanPS"/>
            </a:endParaRPr>
          </a:p>
          <a:p>
            <a:pPr algn="l"/>
            <a:endParaRPr lang="en-IN" dirty="0">
              <a:solidFill>
                <a:srgbClr val="231F20"/>
              </a:solidFill>
              <a:latin typeface="TimesNewRomanPS"/>
            </a:endParaRPr>
          </a:p>
          <a:p>
            <a:pPr algn="l"/>
            <a:r>
              <a:rPr lang="en-IN" sz="1800" b="0" i="0" u="none" strike="noStrike" baseline="0" dirty="0">
                <a:solidFill>
                  <a:srgbClr val="231F20"/>
                </a:solidFill>
                <a:latin typeface="TimesNewRomanPS"/>
              </a:rPr>
              <a:t>The energy </a:t>
            </a:r>
            <a:r>
              <a:rPr lang="en-US" sz="1800" b="0" i="0" u="none" strike="noStrike" baseline="0" dirty="0">
                <a:solidFill>
                  <a:srgbClr val="231F20"/>
                </a:solidFill>
                <a:latin typeface="TimesNewRomanPS"/>
              </a:rPr>
              <a:t>of an oscillator at a certain wavelength or frequency is no longer a continuous variable—it is a discrete variable</a:t>
            </a:r>
          </a:p>
          <a:p>
            <a:pPr algn="l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55107216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4C641-A366-44BF-A3F0-CBD940674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Planck’s Radiation Formula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866CD3-1CD0-4143-A195-9BD28D228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2858883"/>
          </a:xfrm>
        </p:spPr>
        <p:txBody>
          <a:bodyPr/>
          <a:lstStyle/>
          <a:p>
            <a:pPr marL="0" indent="0">
              <a:buNone/>
            </a:pPr>
            <a:r>
              <a:rPr lang="en-IN" dirty="0"/>
              <a:t>Average energy of the oscillator is given by,</a:t>
            </a:r>
          </a:p>
        </p:txBody>
      </p:sp>
      <p:pic>
        <p:nvPicPr>
          <p:cNvPr id="5" name="Content Placeholder 7">
            <a:extLst>
              <a:ext uri="{FF2B5EF4-FFF2-40B4-BE49-F238E27FC236}">
                <a16:creationId xmlns:a16="http://schemas.microsoft.com/office/drawing/2014/main" id="{50F65E8D-21DA-4F2C-9470-F345AAB17C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3627" y="2551414"/>
            <a:ext cx="6496126" cy="106449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CFAC80E-91CB-4272-A282-3D33BC8E551C}"/>
              </a:ext>
            </a:extLst>
          </p:cNvPr>
          <p:cNvSpPr txBox="1"/>
          <p:nvPr/>
        </p:nvSpPr>
        <p:spPr>
          <a:xfrm>
            <a:off x="994938" y="4006730"/>
            <a:ext cx="796145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rgbClr val="231F20"/>
                </a:solidFill>
                <a:latin typeface="TimesNewRomanPS"/>
              </a:rPr>
              <a:t>Note from this equation that </a:t>
            </a:r>
            <a:r>
              <a:rPr lang="en-US" sz="1800" b="0" i="1" u="none" strike="noStrike" baseline="0" dirty="0" err="1">
                <a:solidFill>
                  <a:srgbClr val="231F20"/>
                </a:solidFill>
                <a:latin typeface="TimesNewRomanPS-Italic"/>
              </a:rPr>
              <a:t>E</a:t>
            </a:r>
            <a:r>
              <a:rPr lang="en-US" sz="800" b="0" i="0" u="none" strike="noStrike" baseline="0" dirty="0" err="1">
                <a:solidFill>
                  <a:srgbClr val="231F20"/>
                </a:solidFill>
                <a:latin typeface="TimesNewRomanPS"/>
              </a:rPr>
              <a:t>av</a:t>
            </a:r>
            <a:r>
              <a:rPr lang="en-IN" sz="1800" b="0" i="0" u="none" strike="noStrike" baseline="0" dirty="0">
                <a:solidFill>
                  <a:srgbClr val="231F20"/>
                </a:solidFill>
                <a:latin typeface="MTSY"/>
              </a:rPr>
              <a:t>∼=</a:t>
            </a:r>
            <a:r>
              <a:rPr lang="en-US" sz="1800" b="0" i="1" u="none" strike="noStrike" baseline="0" dirty="0" err="1">
                <a:solidFill>
                  <a:srgbClr val="231F20"/>
                </a:solidFill>
                <a:latin typeface="TimesNewRomanPS-Italic"/>
              </a:rPr>
              <a:t>kT</a:t>
            </a:r>
            <a:r>
              <a:rPr lang="en-US" sz="1800" b="0" i="1" u="none" strike="noStrike" baseline="0" dirty="0">
                <a:solidFill>
                  <a:srgbClr val="231F20"/>
                </a:solidFill>
                <a:latin typeface="TimesNewRomanPS-Italic"/>
              </a:rPr>
              <a:t> </a:t>
            </a:r>
            <a:r>
              <a:rPr lang="en-US" sz="1800" b="0" i="0" u="none" strike="noStrike" baseline="0" dirty="0">
                <a:solidFill>
                  <a:srgbClr val="231F20"/>
                </a:solidFill>
                <a:latin typeface="TimesNewRomanPS"/>
              </a:rPr>
              <a:t>at small </a:t>
            </a:r>
            <a:r>
              <a:rPr lang="en-US" sz="1800" b="0" i="1" u="none" strike="noStrike" baseline="0" dirty="0">
                <a:solidFill>
                  <a:srgbClr val="231F20"/>
                </a:solidFill>
                <a:latin typeface="TimesNewRomanPS-Italic"/>
              </a:rPr>
              <a:t>f </a:t>
            </a:r>
            <a:r>
              <a:rPr lang="en-US" sz="1800" b="0" i="0" u="none" strike="noStrike" baseline="0" dirty="0">
                <a:solidFill>
                  <a:srgbClr val="231F20"/>
                </a:solidFill>
                <a:latin typeface="TimesNewRomanPS"/>
              </a:rPr>
              <a:t>(large </a:t>
            </a:r>
            <a:r>
              <a:rPr lang="en-US" sz="1800" b="0" i="1" u="none" strike="noStrike" baseline="0" dirty="0">
                <a:solidFill>
                  <a:srgbClr val="231F20"/>
                </a:solidFill>
                <a:latin typeface="MTMI"/>
              </a:rPr>
              <a:t>λ</a:t>
            </a:r>
            <a:r>
              <a:rPr lang="en-US" sz="1800" b="0" i="0" u="none" strike="noStrike" baseline="0" dirty="0">
                <a:solidFill>
                  <a:srgbClr val="231F20"/>
                </a:solidFill>
                <a:latin typeface="TimesNewRomanPS"/>
              </a:rPr>
              <a:t>) but that </a:t>
            </a:r>
            <a:r>
              <a:rPr lang="en-US" sz="1800" b="0" i="1" u="none" strike="noStrike" baseline="0" dirty="0" err="1">
                <a:solidFill>
                  <a:srgbClr val="231F20"/>
                </a:solidFill>
                <a:latin typeface="TimesNewRomanPS-Italic"/>
              </a:rPr>
              <a:t>E</a:t>
            </a:r>
            <a:r>
              <a:rPr lang="en-US" sz="800" b="0" i="0" u="none" strike="noStrike" baseline="0" dirty="0" err="1">
                <a:solidFill>
                  <a:srgbClr val="231F20"/>
                </a:solidFill>
                <a:latin typeface="TimesNewRomanPS"/>
              </a:rPr>
              <a:t>av</a:t>
            </a:r>
            <a:r>
              <a:rPr lang="en-IN" sz="1800" b="0" i="0" u="none" strike="noStrike" baseline="0" dirty="0">
                <a:solidFill>
                  <a:srgbClr val="231F20"/>
                </a:solidFill>
                <a:latin typeface="MTSY"/>
              </a:rPr>
              <a:t>→ </a:t>
            </a:r>
            <a:r>
              <a:rPr lang="en-IN" sz="1800" b="0" i="0" u="none" strike="noStrike" baseline="0" dirty="0">
                <a:solidFill>
                  <a:srgbClr val="231F20"/>
                </a:solidFill>
                <a:latin typeface="TimesNewRomanPS"/>
              </a:rPr>
              <a:t>0 at</a:t>
            </a:r>
          </a:p>
          <a:p>
            <a:pPr algn="l"/>
            <a:r>
              <a:rPr lang="en-US" sz="1800" b="0" i="0" u="none" strike="noStrike" baseline="0" dirty="0">
                <a:solidFill>
                  <a:srgbClr val="231F20"/>
                </a:solidFill>
                <a:latin typeface="TimesNewRomanPS"/>
              </a:rPr>
              <a:t>large </a:t>
            </a:r>
            <a:r>
              <a:rPr lang="en-US" sz="1800" b="0" i="1" u="none" strike="noStrike" baseline="0" dirty="0">
                <a:solidFill>
                  <a:srgbClr val="231F20"/>
                </a:solidFill>
                <a:latin typeface="TimesNewRomanPS-Italic"/>
              </a:rPr>
              <a:t>f </a:t>
            </a:r>
            <a:r>
              <a:rPr lang="en-US" sz="1800" b="0" i="0" u="none" strike="noStrike" baseline="0" dirty="0">
                <a:solidFill>
                  <a:srgbClr val="231F20"/>
                </a:solidFill>
                <a:latin typeface="TimesNewRomanPS"/>
              </a:rPr>
              <a:t>(small </a:t>
            </a:r>
            <a:r>
              <a:rPr lang="en-US" sz="1800" b="0" i="1" u="none" strike="noStrike" baseline="0" dirty="0">
                <a:solidFill>
                  <a:srgbClr val="231F20"/>
                </a:solidFill>
                <a:latin typeface="MTMI"/>
              </a:rPr>
              <a:t>λ</a:t>
            </a:r>
            <a:r>
              <a:rPr lang="en-US" sz="1800" b="0" i="0" u="none" strike="noStrike" baseline="0" dirty="0">
                <a:solidFill>
                  <a:srgbClr val="231F20"/>
                </a:solidFill>
                <a:latin typeface="TimesNewRomanPS"/>
              </a:rPr>
              <a:t>). Thus the small-wavelength oscillators carry a vanishingly small</a:t>
            </a:r>
          </a:p>
          <a:p>
            <a:pPr algn="l"/>
            <a:r>
              <a:rPr lang="en-US" sz="1800" b="0" i="0" u="none" strike="noStrike" baseline="0" dirty="0">
                <a:solidFill>
                  <a:srgbClr val="231F20"/>
                </a:solidFill>
                <a:latin typeface="TimesNewRomanPS"/>
              </a:rPr>
              <a:t>energy, and the ultraviolet catastrophe is solved!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12210131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0F5F2-E73A-471A-A552-7482FF499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Planck’s Radiation Formula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08722-C954-4DA4-95CA-0195D1A02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Intensity of radiation becomes,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0BE6294-8304-4511-8D9C-56B3CF2578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2166" y="2798689"/>
            <a:ext cx="6526356" cy="1043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573526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196</TotalTime>
  <Words>242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MTMI</vt:lpstr>
      <vt:lpstr>MTSY</vt:lpstr>
      <vt:lpstr>TimesNewRomanPS</vt:lpstr>
      <vt:lpstr>TimesNewRomanPS-Italic</vt:lpstr>
      <vt:lpstr>Trebuchet MS</vt:lpstr>
      <vt:lpstr>Wingdings 3</vt:lpstr>
      <vt:lpstr>Facet</vt:lpstr>
      <vt:lpstr>Planck’s Radiation formula</vt:lpstr>
      <vt:lpstr>PowerPoint Presentation</vt:lpstr>
      <vt:lpstr>Ultra violet Catastrophe</vt:lpstr>
      <vt:lpstr>Planck’s Radiation Formula</vt:lpstr>
      <vt:lpstr>Planck’s Radiation Formula</vt:lpstr>
      <vt:lpstr>Planck’s Radiation Formula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Planck’s Radiation formula</dc:title>
  <dc:creator>Greatel Manu</dc:creator>
  <cp:lastModifiedBy>Greatel Manu</cp:lastModifiedBy>
  <cp:revision>9</cp:revision>
  <dcterms:created xsi:type="dcterms:W3CDTF">2021-05-27T10:28:29Z</dcterms:created>
  <dcterms:modified xsi:type="dcterms:W3CDTF">2021-06-08T03:46:50Z</dcterms:modified>
</cp:coreProperties>
</file>